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7"/>
  </p:notesMasterIdLst>
  <p:sldIdLst>
    <p:sldId id="256" r:id="rId2"/>
    <p:sldId id="281" r:id="rId3"/>
    <p:sldId id="282" r:id="rId4"/>
    <p:sldId id="295" r:id="rId5"/>
    <p:sldId id="296" r:id="rId6"/>
    <p:sldId id="297" r:id="rId7"/>
    <p:sldId id="298" r:id="rId8"/>
    <p:sldId id="299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30" r:id="rId26"/>
    <p:sldId id="331" r:id="rId27"/>
    <p:sldId id="332" r:id="rId28"/>
    <p:sldId id="333" r:id="rId29"/>
    <p:sldId id="334" r:id="rId30"/>
    <p:sldId id="335" r:id="rId31"/>
    <p:sldId id="336" r:id="rId32"/>
    <p:sldId id="337" r:id="rId33"/>
    <p:sldId id="338" r:id="rId34"/>
    <p:sldId id="339" r:id="rId35"/>
    <p:sldId id="277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94;&#1077;&#1085;&#1085;&#1086;&#1089;&#1090;&#1085;&#1099;&#1077;%20&#1086;&#1088;&#1080;&#1077;&#1085;&#1090;&#1072;&#1094;&#1080;&#1080;\&#1091;&#1088;&#1086;&#1074;&#1077;&#1085;&#1100;%20&#1085;&#1088;&#1072;&#1074;.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321044225690987"/>
          <c:y val="0.15109409885355474"/>
          <c:w val="0.34206212228681537"/>
          <c:h val="0.67166829783580029"/>
        </c:manualLayout>
      </c:layout>
      <c:radarChart>
        <c:radarStyle val="marker"/>
        <c:varyColors val="0"/>
        <c:ser>
          <c:idx val="0"/>
          <c:order val="0"/>
          <c:tx>
            <c:strRef>
              <c:f>Лист2!$B$49</c:f>
              <c:strCache>
                <c:ptCount val="1"/>
                <c:pt idx="0">
                  <c:v>Контрольная группа</c:v>
                </c:pt>
              </c:strCache>
            </c:strRef>
          </c:tx>
          <c:cat>
            <c:strRef>
              <c:f>Лист2!$A$50:$A$59</c:f>
              <c:strCache>
                <c:ptCount val="10"/>
                <c:pt idx="0">
                  <c:v>долг и ответственность</c:v>
                </c:pt>
                <c:pt idx="1">
                  <c:v>бережливость</c:v>
                </c:pt>
                <c:pt idx="2">
                  <c:v>дисциплинированность</c:v>
                </c:pt>
                <c:pt idx="3">
                  <c:v>ответственное отношение к жизни</c:v>
                </c:pt>
                <c:pt idx="4">
                  <c:v>отношение к общественному труду</c:v>
                </c:pt>
                <c:pt idx="5">
                  <c:v>чувство товарищества</c:v>
                </c:pt>
                <c:pt idx="6">
                  <c:v>доброта и отзывчивость</c:v>
                </c:pt>
                <c:pt idx="7">
                  <c:v>честность и справедливость</c:v>
                </c:pt>
                <c:pt idx="8">
                  <c:v>простота и скромность</c:v>
                </c:pt>
                <c:pt idx="9">
                  <c:v>культурный уровень</c:v>
                </c:pt>
              </c:strCache>
            </c:strRef>
          </c:cat>
          <c:val>
            <c:numRef>
              <c:f>Лист2!$B$50:$B$59</c:f>
              <c:numCache>
                <c:formatCode>General</c:formatCode>
                <c:ptCount val="10"/>
                <c:pt idx="0">
                  <c:v>0.4</c:v>
                </c:pt>
                <c:pt idx="1">
                  <c:v>0.9</c:v>
                </c:pt>
                <c:pt idx="2">
                  <c:v>0.8</c:v>
                </c:pt>
                <c:pt idx="3">
                  <c:v>0.8</c:v>
                </c:pt>
                <c:pt idx="4">
                  <c:v>0.8</c:v>
                </c:pt>
                <c:pt idx="5">
                  <c:v>0.60000000000000031</c:v>
                </c:pt>
                <c:pt idx="6">
                  <c:v>0.8</c:v>
                </c:pt>
                <c:pt idx="7">
                  <c:v>0.70000000000000029</c:v>
                </c:pt>
                <c:pt idx="8">
                  <c:v>0.70000000000000029</c:v>
                </c:pt>
                <c:pt idx="9">
                  <c:v>0.8</c:v>
                </c:pt>
              </c:numCache>
            </c:numRef>
          </c:val>
        </c:ser>
        <c:ser>
          <c:idx val="1"/>
          <c:order val="1"/>
          <c:tx>
            <c:strRef>
              <c:f>Лист2!$C$49</c:f>
              <c:strCache>
                <c:ptCount val="1"/>
                <c:pt idx="0">
                  <c:v>Экспериментальная группа</c:v>
                </c:pt>
              </c:strCache>
            </c:strRef>
          </c:tx>
          <c:cat>
            <c:strRef>
              <c:f>Лист2!$A$50:$A$59</c:f>
              <c:strCache>
                <c:ptCount val="10"/>
                <c:pt idx="0">
                  <c:v>долг и ответственность</c:v>
                </c:pt>
                <c:pt idx="1">
                  <c:v>бережливость</c:v>
                </c:pt>
                <c:pt idx="2">
                  <c:v>дисциплинированность</c:v>
                </c:pt>
                <c:pt idx="3">
                  <c:v>ответственное отношение к жизни</c:v>
                </c:pt>
                <c:pt idx="4">
                  <c:v>отношение к общественному труду</c:v>
                </c:pt>
                <c:pt idx="5">
                  <c:v>чувство товарищества</c:v>
                </c:pt>
                <c:pt idx="6">
                  <c:v>доброта и отзывчивость</c:v>
                </c:pt>
                <c:pt idx="7">
                  <c:v>честность и справедливость</c:v>
                </c:pt>
                <c:pt idx="8">
                  <c:v>простота и скромность</c:v>
                </c:pt>
                <c:pt idx="9">
                  <c:v>культурный уровень</c:v>
                </c:pt>
              </c:strCache>
            </c:strRef>
          </c:cat>
          <c:val>
            <c:numRef>
              <c:f>Лист2!$C$50:$C$59</c:f>
              <c:numCache>
                <c:formatCode>General</c:formatCode>
                <c:ptCount val="10"/>
                <c:pt idx="0">
                  <c:v>0.4</c:v>
                </c:pt>
                <c:pt idx="1">
                  <c:v>0.9</c:v>
                </c:pt>
                <c:pt idx="2">
                  <c:v>0.70000000000000029</c:v>
                </c:pt>
                <c:pt idx="3">
                  <c:v>0.70000000000000029</c:v>
                </c:pt>
                <c:pt idx="4">
                  <c:v>0.70000000000000029</c:v>
                </c:pt>
                <c:pt idx="5">
                  <c:v>0.60000000000000031</c:v>
                </c:pt>
                <c:pt idx="6">
                  <c:v>0.8</c:v>
                </c:pt>
                <c:pt idx="7">
                  <c:v>0.8</c:v>
                </c:pt>
                <c:pt idx="8">
                  <c:v>0.60000000000000031</c:v>
                </c:pt>
                <c:pt idx="9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1399856"/>
        <c:axId val="333678256"/>
      </c:radarChart>
      <c:catAx>
        <c:axId val="301399856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aseline="0">
                <a:latin typeface="Calibri" pitchFamily="34" charset="0"/>
              </a:defRPr>
            </a:pPr>
            <a:endParaRPr lang="ru-RU"/>
          </a:p>
        </c:txPr>
        <c:crossAx val="333678256"/>
        <c:crosses val="autoZero"/>
        <c:auto val="1"/>
        <c:lblAlgn val="ctr"/>
        <c:lblOffset val="100"/>
        <c:noMultiLvlLbl val="0"/>
      </c:catAx>
      <c:valAx>
        <c:axId val="333678256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301399856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73445548717546649"/>
          <c:y val="0.22432918136940549"/>
          <c:w val="0.23669704082816725"/>
          <c:h val="0.36094339755004234"/>
        </c:manualLayout>
      </c:layout>
      <c:overlay val="0"/>
      <c:txPr>
        <a:bodyPr/>
        <a:lstStyle/>
        <a:p>
          <a:pPr>
            <a:defRPr baseline="0">
              <a:latin typeface="Calibri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6D0906-9E3A-4204-981D-76922DA26518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1A858-708A-471E-89CC-60C6CA2FE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374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smtClean="0"/>
              <a:t>Словно ненаписанная повесть.</a:t>
            </a:r>
            <a:br>
              <a:rPr lang="ru-RU" altLang="ru-RU" smtClean="0"/>
            </a:br>
            <a:r>
              <a:rPr lang="ru-RU" altLang="ru-RU" smtClean="0"/>
              <a:t>Всех поступков, помыслов сердец,</a:t>
            </a:r>
            <a:br>
              <a:rPr lang="ru-RU" altLang="ru-RU" smtClean="0"/>
            </a:br>
            <a:r>
              <a:rPr lang="ru-RU" altLang="ru-RU" smtClean="0"/>
              <a:t>Нас порою обличает совесть.</a:t>
            </a:r>
            <a:br>
              <a:rPr lang="ru-RU" altLang="ru-RU" smtClean="0"/>
            </a:br>
            <a:r>
              <a:rPr lang="ru-RU" altLang="ru-RU" smtClean="0"/>
              <a:t>Это кара или дар Небес? </a:t>
            </a:r>
          </a:p>
          <a:p>
            <a:r>
              <a:rPr lang="ru-RU" altLang="ru-RU" smtClean="0"/>
              <a:t>Для кого-то этот голос громок:</a:t>
            </a:r>
            <a:br>
              <a:rPr lang="ru-RU" altLang="ru-RU" smtClean="0"/>
            </a:br>
            <a:r>
              <a:rPr lang="ru-RU" altLang="ru-RU" smtClean="0"/>
              <a:t>Слышит он души упрек немой,</a:t>
            </a:r>
            <a:br>
              <a:rPr lang="ru-RU" altLang="ru-RU" smtClean="0"/>
            </a:br>
            <a:r>
              <a:rPr lang="ru-RU" altLang="ru-RU" smtClean="0"/>
              <a:t>Совершив проступок или промах -</a:t>
            </a:r>
            <a:br>
              <a:rPr lang="ru-RU" altLang="ru-RU" smtClean="0"/>
            </a:br>
            <a:r>
              <a:rPr lang="ru-RU" altLang="ru-RU" smtClean="0"/>
              <a:t>Сразу же теряет свой покой.</a:t>
            </a:r>
          </a:p>
          <a:p>
            <a:r>
              <a:rPr lang="ru-RU" altLang="ru-RU" smtClean="0"/>
              <a:t>А другой - уже тот глас не слышит</a:t>
            </a:r>
            <a:br>
              <a:rPr lang="ru-RU" altLang="ru-RU" smtClean="0"/>
            </a:br>
            <a:r>
              <a:rPr lang="ru-RU" altLang="ru-RU" smtClean="0"/>
              <a:t>(Он любое зло себе прощал):</a:t>
            </a:r>
            <a:br>
              <a:rPr lang="ru-RU" altLang="ru-RU" smtClean="0"/>
            </a:br>
            <a:r>
              <a:rPr lang="ru-RU" altLang="ru-RU" smtClean="0"/>
              <a:t>Что бы ни случилось, ровно дышит</a:t>
            </a:r>
            <a:br>
              <a:rPr lang="ru-RU" altLang="ru-RU" smtClean="0"/>
            </a:br>
            <a:r>
              <a:rPr lang="ru-RU" altLang="ru-RU" smtClean="0"/>
              <a:t>Человек, что совесть потерял.</a:t>
            </a:r>
          </a:p>
          <a:p>
            <a:r>
              <a:rPr lang="ru-RU" altLang="ru-RU" smtClean="0"/>
              <a:t>Знаем, что она - бывает чистой;</a:t>
            </a:r>
            <a:br>
              <a:rPr lang="ru-RU" altLang="ru-RU" smtClean="0"/>
            </a:br>
            <a:r>
              <a:rPr lang="ru-RU" altLang="ru-RU" smtClean="0"/>
              <a:t>А еще способна укорять;</a:t>
            </a:r>
            <a:br>
              <a:rPr lang="ru-RU" altLang="ru-RU" smtClean="0"/>
            </a:br>
            <a:r>
              <a:rPr lang="ru-RU" altLang="ru-RU" smtClean="0"/>
              <a:t>И в делах раскаяться и в мыслях</a:t>
            </a:r>
            <a:br>
              <a:rPr lang="ru-RU" altLang="ru-RU" smtClean="0"/>
            </a:br>
            <a:r>
              <a:rPr lang="ru-RU" altLang="ru-RU" smtClean="0"/>
              <a:t>(даже тайных) может заставлять.</a:t>
            </a:r>
          </a:p>
          <a:p>
            <a:r>
              <a:rPr lang="ru-RU" altLang="ru-RU" smtClean="0"/>
              <a:t>Как маяк дана нам Духом Божьим</a:t>
            </a:r>
            <a:br>
              <a:rPr lang="ru-RU" altLang="ru-RU" smtClean="0"/>
            </a:br>
            <a:r>
              <a:rPr lang="ru-RU" altLang="ru-RU" smtClean="0"/>
              <a:t>Совесть, чтоб могли свой видеть путь:</a:t>
            </a:r>
            <a:br>
              <a:rPr lang="ru-RU" altLang="ru-RU" smtClean="0"/>
            </a:br>
            <a:r>
              <a:rPr lang="ru-RU" altLang="ru-RU" smtClean="0"/>
              <a:t>Можно - жить по совести, а можно -</a:t>
            </a:r>
            <a:br>
              <a:rPr lang="ru-RU" altLang="ru-RU" smtClean="0"/>
            </a:br>
            <a:r>
              <a:rPr lang="ru-RU" altLang="ru-RU" smtClean="0"/>
              <a:t>Навсегда дать совести уснуть.</a:t>
            </a:r>
          </a:p>
          <a:p>
            <a:r>
              <a:rPr lang="ru-RU" altLang="ru-RU" smtClean="0"/>
              <a:t>	(Яна Кузовлева)</a:t>
            </a:r>
          </a:p>
          <a:p>
            <a:endParaRPr lang="ru-RU" alt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C199084-1031-48BD-A727-BF61D9F87D9B}" type="slidenum">
              <a:rPr lang="ru-RU" altLang="ru-RU" smtClean="0"/>
              <a:pPr/>
              <a:t>23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04868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altLang="ru-RU" smtClean="0"/>
              <a:t>Монахи- христиане противопоставляли тому миру, который в их глазах был абсолютно безнравственным, свою нравственность – аскетизм, самопожертвование, любовь к ближнему.</a:t>
            </a:r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6400BA8-1DD6-46A8-B78C-EEAB8F59D8F1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33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013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07B05D-E82D-4E72-B3D4-B9AC68A14D26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CEF4B4-CC00-4E26-9D29-D5DD4113CC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07B05D-E82D-4E72-B3D4-B9AC68A14D26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CEF4B4-CC00-4E26-9D29-D5DD4113C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07B05D-E82D-4E72-B3D4-B9AC68A14D26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CEF4B4-CC00-4E26-9D29-D5DD4113C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533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28600" y="1524000"/>
            <a:ext cx="3962400" cy="5029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43400" y="1524000"/>
            <a:ext cx="3962400" cy="5029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657977"/>
            <a:ext cx="2895600" cy="200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657977"/>
            <a:ext cx="2133600" cy="200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57E58-F78C-4931-899A-6A95C694A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016456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07B05D-E82D-4E72-B3D4-B9AC68A14D26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CEF4B4-CC00-4E26-9D29-D5DD4113C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07B05D-E82D-4E72-B3D4-B9AC68A14D26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CEF4B4-CC00-4E26-9D29-D5DD4113CC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07B05D-E82D-4E72-B3D4-B9AC68A14D26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CEF4B4-CC00-4E26-9D29-D5DD4113C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07B05D-E82D-4E72-B3D4-B9AC68A14D26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CEF4B4-CC00-4E26-9D29-D5DD4113CC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07B05D-E82D-4E72-B3D4-B9AC68A14D26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CEF4B4-CC00-4E26-9D29-D5DD4113C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07B05D-E82D-4E72-B3D4-B9AC68A14D26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CEF4B4-CC00-4E26-9D29-D5DD4113C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07B05D-E82D-4E72-B3D4-B9AC68A14D26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CEF4B4-CC00-4E26-9D29-D5DD4113C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C907B05D-E82D-4E72-B3D4-B9AC68A14D26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26CEF4B4-CC00-4E26-9D29-D5DD4113C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907B05D-E82D-4E72-B3D4-B9AC68A14D26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26CEF4B4-CC00-4E26-9D29-D5DD4113C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2957" y="3861048"/>
            <a:ext cx="7772400" cy="19751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формирование ценностных ориентаций младших школьников на уроках </a:t>
            </a:r>
            <a:r>
              <a:rPr lang="ru-RU" dirty="0" err="1" smtClean="0"/>
              <a:t>Орксэ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285728"/>
            <a:ext cx="7772400" cy="150876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Департамент образования города Москвы</a:t>
            </a:r>
            <a:br>
              <a:rPr lang="ru-RU" dirty="0" smtClean="0"/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/>
              <a:t>Государственное автономное образовательное учреждение высшего профессионального образования города Москвы «Московский институт открытого образования» (ГАОУ ВПО МИОО</a:t>
            </a:r>
            <a:r>
              <a:rPr lang="ru-RU" dirty="0" smtClean="0"/>
              <a:t>)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Кафедра ЮНЕСКО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43108" y="2214554"/>
            <a:ext cx="5572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Дымина Елена Викторовна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428992" y="6429396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Москва,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12680" y="946150"/>
            <a:ext cx="6619243" cy="1436735"/>
          </a:xfrm>
        </p:spPr>
        <p:txBody>
          <a:bodyPr/>
          <a:lstStyle/>
          <a:p>
            <a:r>
              <a:rPr lang="ru-RU" dirty="0"/>
              <a:t>Ценности – это:</a:t>
            </a:r>
            <a:br>
              <a:rPr lang="ru-RU" dirty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547664" y="1916832"/>
            <a:ext cx="7128791" cy="4392488"/>
          </a:xfrm>
        </p:spPr>
        <p:txBody>
          <a:bodyPr>
            <a:noAutofit/>
          </a:bodyPr>
          <a:lstStyle/>
          <a:p>
            <a:pPr marL="384048" indent="-3429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устремлений личности.</a:t>
            </a:r>
          </a:p>
          <a:p>
            <a:pPr marL="384048" indent="-3429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Высший уровень представлений человека об идеалах, смыслах жизни, деятельности и отношений с другими людьми.</a:t>
            </a:r>
          </a:p>
          <a:p>
            <a:pPr marL="384048" indent="-3429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Внутренний источник поведения человека, основание его выборов.</a:t>
            </a:r>
          </a:p>
        </p:txBody>
      </p:sp>
    </p:spTree>
    <p:extLst>
      <p:ext uri="{BB962C8B-B14F-4D97-AF65-F5344CB8AC3E}">
        <p14:creationId xmlns:p14="http://schemas.microsoft.com/office/powerpoint/2010/main" val="676656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85900" y="548680"/>
            <a:ext cx="5840406" cy="874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Ценности </a:t>
            </a:r>
            <a:r>
              <a:rPr lang="ru-RU" dirty="0"/>
              <a:t>имеют две формы существования: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0571" y="2348880"/>
            <a:ext cx="55086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как идеал, культурно одобряемый образец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•как часть субъективного мира человека, его личное достояние.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4452" y="1991064"/>
            <a:ext cx="3049542" cy="16620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4221088"/>
            <a:ext cx="2981834" cy="198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125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Ценностные ориентации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1274" y="1772816"/>
            <a:ext cx="6798651" cy="3502332"/>
          </a:xfrm>
        </p:spPr>
        <p:txBody>
          <a:bodyPr>
            <a:normAutofit fontScale="70000" lnSpcReduction="20000"/>
          </a:bodyPr>
          <a:lstStyle/>
          <a:p>
            <a:pPr marL="51435" indent="0">
              <a:buNone/>
            </a:pPr>
            <a:r>
              <a:rPr lang="ru-RU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это отражение в сознании человека ценностей, признаваемых им в качестве стратегических жизненных целей и общих мировоззренческих ориентиров. Ценностные ориентации представляют собой субъективный механизм управления человеческим поведением.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750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8207" y="2996952"/>
            <a:ext cx="8184273" cy="2214246"/>
          </a:xfrm>
        </p:spPr>
        <p:txBody>
          <a:bodyPr>
            <a:no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Ценностные ориентации личности, таким образом, обеспечивают стержень, общую линию, некую ось, которая уравновешивает поступки, поведение, деятельность, отклоняющиеся в ту или иную сторону от общего стержня, линии, направленности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Этот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процесс - не одномоментное обретение качества, он растянут во времени, имеет свои этапы, последовательно соотносимые с общим ростом и возрастным развитием человека, формированием его личностных свойств.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260648"/>
            <a:ext cx="4320480" cy="257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833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3148" y="332656"/>
            <a:ext cx="5919800" cy="972108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1 фаза - присвоение ценностей общества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личностью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43608" y="1772816"/>
            <a:ext cx="7344816" cy="4536504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обеспечивает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создание ценностного «образа мира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ценностного отношения к явлениям окружающей действительности,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становление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 развитие ценностных ориентаций личности во всех сферах ее жизнедеятельности.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Теоретическим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обоснованием вычленения этой фазы процесса ориентации служат исследования по проблеме формирования убеждений. </a:t>
            </a:r>
          </a:p>
        </p:txBody>
      </p:sp>
    </p:spTree>
    <p:extLst>
      <p:ext uri="{BB962C8B-B14F-4D97-AF65-F5344CB8AC3E}">
        <p14:creationId xmlns:p14="http://schemas.microsoft.com/office/powerpoint/2010/main" val="2489823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2 фаза - преобразование личности на основе присвоения ценностей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914400" y="1988840"/>
            <a:ext cx="7632848" cy="2943374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личность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сосредоточивает внимание на себе, происходит самопознание, самооценка, формируется образ "Я".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этой стадии в процессе развития ценностного отношения к миру вплетается самосознание, процесс приобретает качественно новые характеристики: переоценка ценностей, их большая дифференциация, стабилизация.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Теоретическим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основанием для выдвижения и обоснования этой фазы ориентации служит психологическая теория «Я-концепции». </a:t>
            </a:r>
          </a:p>
        </p:txBody>
      </p:sp>
    </p:spTree>
    <p:extLst>
      <p:ext uri="{BB962C8B-B14F-4D97-AF65-F5344CB8AC3E}">
        <p14:creationId xmlns:p14="http://schemas.microsoft.com/office/powerpoint/2010/main" val="1772043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992888" cy="1296144"/>
          </a:xfrm>
        </p:spPr>
        <p:txBody>
          <a:bodyPr>
            <a:no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3 фаза - прогноз, целеполагание, проектирование, что обеспечивает формирование «образа будущего»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55576" y="1988840"/>
            <a:ext cx="7920880" cy="5328592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согласование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систематизация и выстраивание иерархии, собственной шкалы ценностей, системы ценностных ориентаций личности. Углубление ценностного отношения к окружающей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действительности;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процесс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ориентации приобретает новые характеристики - пространственно-временную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трехмерность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ценностные ориентации и самосознание устремляются в будущее - формируется жизненная перспектива. Теоретической основой для выдвижения этого положения является теория прогнозирования. </a:t>
            </a:r>
          </a:p>
        </p:txBody>
      </p:sp>
    </p:spTree>
    <p:extLst>
      <p:ext uri="{BB962C8B-B14F-4D97-AF65-F5344CB8AC3E}">
        <p14:creationId xmlns:p14="http://schemas.microsoft.com/office/powerpoint/2010/main" val="3972424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4"/>
            <a:ext cx="8712968" cy="5219256"/>
          </a:xfrm>
        </p:spPr>
        <p:txBody>
          <a:bodyPr>
            <a:no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Важно отметить, что на всех этапах развития ориентации как процесса все фазы работают синхронно. 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Наполняемость фаз процесса ориентации зависит от множества факторов: от диапазона ценностного познания, от способности к прогнозированию, глубины самосознания, рефлексии. Причем наиболее осязаемыми являются возрастные проявления (возрастные возможности) школьника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Так, фаза присвоения ценностей наиболее ярко, четко наблюдаема в младшем школьном возрасте, фаза преобразования - в подростковом, а прогноз - в юношеском.  </a:t>
            </a:r>
          </a:p>
        </p:txBody>
      </p:sp>
    </p:spTree>
    <p:extLst>
      <p:ext uri="{BB962C8B-B14F-4D97-AF65-F5344CB8AC3E}">
        <p14:creationId xmlns:p14="http://schemas.microsoft.com/office/powerpoint/2010/main" val="4080129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404664"/>
            <a:ext cx="7272808" cy="5976664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Ценностные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механизмы: 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поиск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- оценка - выбор - проекция, 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присвоение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ценностей обеспечивается в большей мере поиском и оценкой, на последующих стадиях - это выбор и проекция.</a:t>
            </a:r>
          </a:p>
        </p:txBody>
      </p:sp>
    </p:spTree>
    <p:extLst>
      <p:ext uri="{BB962C8B-B14F-4D97-AF65-F5344CB8AC3E}">
        <p14:creationId xmlns:p14="http://schemas.microsoft.com/office/powerpoint/2010/main" val="1586481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Существующие методики: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09682" y="2564904"/>
            <a:ext cx="6048672" cy="3059016"/>
          </a:xfrm>
        </p:spPr>
        <p:txBody>
          <a:bodyPr>
            <a:normAutofit/>
          </a:bodyPr>
          <a:lstStyle/>
          <a:p>
            <a:r>
              <a:rPr lang="ru-RU" sz="2700" dirty="0"/>
              <a:t>Методика М. </a:t>
            </a:r>
            <a:r>
              <a:rPr lang="ru-RU" sz="2700" dirty="0" err="1"/>
              <a:t>Рокича</a:t>
            </a:r>
            <a:endParaRPr lang="ru-RU" sz="2700" dirty="0"/>
          </a:p>
          <a:p>
            <a:r>
              <a:rPr lang="ru-RU" sz="2700" dirty="0"/>
              <a:t>Методика Ш. Шварца</a:t>
            </a:r>
          </a:p>
          <a:p>
            <a:r>
              <a:rPr lang="ru-RU" sz="2700" dirty="0"/>
              <a:t>Методика Х. </a:t>
            </a:r>
            <a:r>
              <a:rPr lang="ru-RU" sz="2700" dirty="0" err="1"/>
              <a:t>Вантоила</a:t>
            </a:r>
            <a:r>
              <a:rPr lang="ru-RU" sz="2700" dirty="0"/>
              <a:t>, Ю. </a:t>
            </a:r>
            <a:r>
              <a:rPr lang="ru-RU" sz="2700" dirty="0" err="1"/>
              <a:t>Гилсписа</a:t>
            </a:r>
            <a:endParaRPr lang="ru-RU" sz="2700" dirty="0"/>
          </a:p>
          <a:p>
            <a:r>
              <a:rPr lang="ru-RU" sz="2700" dirty="0"/>
              <a:t>Методика Дж. </a:t>
            </a:r>
            <a:r>
              <a:rPr lang="ru-RU" sz="2700" dirty="0" err="1"/>
              <a:t>Гиллеспи</a:t>
            </a:r>
            <a:r>
              <a:rPr lang="ru-RU" sz="2700" dirty="0"/>
              <a:t> и Г. </a:t>
            </a:r>
            <a:r>
              <a:rPr lang="ru-RU" sz="2700" dirty="0" err="1"/>
              <a:t>Олпорта</a:t>
            </a: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215440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3140968"/>
            <a:ext cx="8219256" cy="3502624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Текучая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современность -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переход от сложного структурированного мира, который обременен различной сетью социальных обязательств и условий к миру гибкому, текучему, свободному от различных границ и условий. Происходит отмирание некоторых слов, форм, институций. Это состояние непрерывного перемещения, плавления, перетекания. Начало подвижной стадии, при которой идет построение новой действительности. Человек становится мобильным и не обременен длительными обязательствами. Все, что он создает – он может и изменить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8580" indent="0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			Зигмунд Бауман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66911"/>
            <a:ext cx="352425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723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 smtClean="0"/>
              <a:t>Распределение показателей воспитанности испытуемых: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143001" y="71875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410869" y="2035959"/>
          <a:ext cx="6322263" cy="3750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425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857250"/>
            <a:ext cx="6858000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5534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50281" y="1052513"/>
            <a:ext cx="3887391" cy="648891"/>
          </a:xfrm>
        </p:spPr>
        <p:txBody>
          <a:bodyPr/>
          <a:lstStyle/>
          <a:p>
            <a:r>
              <a:rPr lang="ru-RU" altLang="ru-RU" sz="2700">
                <a:latin typeface="Arial" panose="020B0604020202020204" pitchFamily="34" charset="0"/>
                <a:cs typeface="Arial" panose="020B0604020202020204" pitchFamily="34" charset="0"/>
              </a:rPr>
              <a:t>Основные принципы</a:t>
            </a:r>
            <a:endParaRPr lang="en-US" altLang="ru-RU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93658" y="1538790"/>
            <a:ext cx="6507342" cy="4455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/>
              <a:t>ОРИЕНТИР на ЭФФЕКТИВНЫЕ ТЕХНОЛОГИИ</a:t>
            </a:r>
            <a:endParaRPr lang="en-US" b="1" dirty="0"/>
          </a:p>
          <a:p>
            <a:pPr>
              <a:defRPr/>
            </a:pPr>
            <a:endParaRPr lang="ru-RU" b="1" dirty="0"/>
          </a:p>
          <a:p>
            <a:pPr indent="336947" algn="just">
              <a:buFont typeface="Wingdings" pitchFamily="2" charset="2"/>
              <a:buChar char="Ø"/>
              <a:defRPr/>
            </a:pPr>
            <a:r>
              <a:rPr lang="ru-RU" b="1" dirty="0"/>
              <a:t> </a:t>
            </a:r>
            <a:r>
              <a:rPr lang="ru-RU" sz="1350" dirty="0">
                <a:latin typeface="Arial" panose="020B0604020202020204" pitchFamily="34" charset="0"/>
                <a:cs typeface="Arial" panose="020B0604020202020204" pitchFamily="34" charset="0"/>
              </a:rPr>
              <a:t>технологии психолого-педагогической диагностики и проективного педагогического целеполагания , ориентированного на развитие новообразований в личности ребенка по закону развития ребенка (Д.Б. </a:t>
            </a:r>
            <a:r>
              <a:rPr lang="ru-RU" sz="1350" dirty="0" err="1">
                <a:latin typeface="Arial" panose="020B0604020202020204" pitchFamily="34" charset="0"/>
                <a:cs typeface="Arial" panose="020B0604020202020204" pitchFamily="34" charset="0"/>
              </a:rPr>
              <a:t>Эльконин</a:t>
            </a:r>
            <a:r>
              <a:rPr lang="ru-RU" sz="135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36947" algn="just">
              <a:buFont typeface="Wingdings" pitchFamily="2" charset="2"/>
              <a:buChar char="Ø"/>
              <a:defRPr/>
            </a:pPr>
            <a:endParaRPr lang="ru-RU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36947" algn="just">
              <a:buFont typeface="Wingdings" pitchFamily="2" charset="2"/>
              <a:buChar char="Ø"/>
              <a:defRPr/>
            </a:pPr>
            <a:r>
              <a:rPr lang="ru-RU" sz="1350" dirty="0">
                <a:latin typeface="Arial" panose="020B0604020202020204" pitchFamily="34" charset="0"/>
                <a:cs typeface="Arial" panose="020B0604020202020204" pitchFamily="34" charset="0"/>
              </a:rPr>
              <a:t>Педагогические технологии, МОТИВИРУЮЩИЕ НА ПОИСК проблемы и способов действий С УЧЕТОМ ОСОБЕННОСТЕЙ НОВОЙ СИТУАЦИИ, в которой предстоит ребенку действовать.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36947" algn="just">
              <a:buFont typeface="Wingdings" pitchFamily="2" charset="2"/>
              <a:buChar char="Ø"/>
              <a:defRPr/>
            </a:pPr>
            <a:endParaRPr lang="ru-RU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36947" algn="just">
              <a:buFont typeface="Wingdings" pitchFamily="2" charset="2"/>
              <a:buChar char="Ø"/>
              <a:defRPr/>
            </a:pPr>
            <a:r>
              <a:rPr lang="ru-RU" sz="1350" dirty="0">
                <a:latin typeface="Arial" panose="020B0604020202020204" pitchFamily="34" charset="0"/>
                <a:cs typeface="Arial" panose="020B0604020202020204" pitchFamily="34" charset="0"/>
              </a:rPr>
              <a:t>Педагогические ТЕХНОЛОГИИ « строительных лесов» будущего здания детской самостоятельности и компетентности (</a:t>
            </a:r>
            <a:r>
              <a:rPr lang="en-US" sz="1350" dirty="0" err="1">
                <a:latin typeface="Arial" panose="020B0604020202020204" pitchFamily="34" charset="0"/>
                <a:cs typeface="Arial" panose="020B0604020202020204" pitchFamily="34" charset="0"/>
              </a:rPr>
              <a:t>Rogoff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, 1990)</a:t>
            </a:r>
            <a:r>
              <a:rPr lang="ru-RU" sz="1350" dirty="0">
                <a:latin typeface="Arial" panose="020B0604020202020204" pitchFamily="34" charset="0"/>
                <a:cs typeface="Arial" panose="020B0604020202020204" pitchFamily="34" charset="0"/>
              </a:rPr>
              <a:t>, в которых руководство и помощь взрослого появляется, нарастает или уменьшается в ответ на развивающуюся компетентность ребенка (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Mercer, 1995)</a:t>
            </a:r>
          </a:p>
          <a:p>
            <a:pPr indent="336947" algn="just">
              <a:buFont typeface="Wingdings" pitchFamily="2" charset="2"/>
              <a:buChar char="Ø"/>
              <a:defRPr/>
            </a:pPr>
            <a:endParaRPr lang="ru-RU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36947" algn="just">
              <a:buFont typeface="Wingdings" pitchFamily="2" charset="2"/>
              <a:buChar char="Ø"/>
              <a:defRPr/>
            </a:pPr>
            <a:r>
              <a:rPr lang="ru-RU" sz="1350" dirty="0">
                <a:latin typeface="Arial" panose="020B0604020202020204" pitchFamily="34" charset="0"/>
                <a:cs typeface="Arial" panose="020B0604020202020204" pitchFamily="34" charset="0"/>
              </a:rPr>
              <a:t>Рефлексивные технологии развития личностных возможностей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36947" algn="just">
              <a:buFont typeface="Wingdings" pitchFamily="2" charset="2"/>
              <a:buChar char="Ø"/>
              <a:defRPr/>
            </a:pPr>
            <a:endParaRPr lang="ru-RU" sz="13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36947" algn="just">
              <a:buFont typeface="Wingdings" pitchFamily="2" charset="2"/>
              <a:buChar char="Ø"/>
              <a:defRPr/>
            </a:pPr>
            <a:r>
              <a:rPr lang="ru-RU" sz="1350" dirty="0">
                <a:latin typeface="Arial" panose="020B0604020202020204" pitchFamily="34" charset="0"/>
                <a:cs typeface="Arial" panose="020B0604020202020204" pitchFamily="34" charset="0"/>
              </a:rPr>
              <a:t>Совместная деятельность – среда предметного обучения, условие развития интеллекта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41205569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1601670" y="857251"/>
            <a:ext cx="6076671" cy="1350169"/>
          </a:xfrm>
        </p:spPr>
        <p:txBody>
          <a:bodyPr/>
          <a:lstStyle/>
          <a:p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Удивляй! Удивление - начальная фаза развития познавательного интереса.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ru-RU" altLang="ru-RU" dirty="0" smtClean="0"/>
          </a:p>
        </p:txBody>
      </p:sp>
      <p:sp>
        <p:nvSpPr>
          <p:cNvPr id="39939" name="Содержимое 2"/>
          <p:cNvSpPr>
            <a:spLocks noGrp="1"/>
          </p:cNvSpPr>
          <p:nvPr>
            <p:ph idx="1"/>
          </p:nvPr>
        </p:nvSpPr>
        <p:spPr>
          <a:xfrm>
            <a:off x="2613422" y="1863329"/>
            <a:ext cx="5075634" cy="3942159"/>
          </a:xfrm>
        </p:spPr>
        <p:txBody>
          <a:bodyPr>
            <a:normAutofit fontScale="92500"/>
          </a:bodyPr>
          <a:lstStyle/>
          <a:p>
            <a:r>
              <a:rPr lang="ru-RU" altLang="ru-RU" sz="1050" dirty="0"/>
              <a:t>	«</a:t>
            </a:r>
            <a:r>
              <a:rPr lang="ru-RU" altLang="ru-RU" sz="1350" dirty="0">
                <a:latin typeface="Arial" panose="020B0604020202020204" pitchFamily="34" charset="0"/>
                <a:cs typeface="Arial" panose="020B0604020202020204" pitchFamily="34" charset="0"/>
              </a:rPr>
              <a:t>Пропала совесть. По-старому толпились люди на улицах и в театрах; по-старому они то догоняли, то перегоняли друг друга; по-старому суетились и ловили на лету куски, и никто не догадывался, что чего-то вдруг стало недоставать и что в общем жизненном оркестре перестала играть какая-то дудка. Многие начали даже чувствовать себя бодрее и свободнее. Легче сделался ход человека: ловчее стало подставлять ближнему ногу, удобнее льстить, пресмыкаться, обманывать, наушничать и клеветать. Всякую </a:t>
            </a:r>
            <a:r>
              <a:rPr lang="ru-RU" altLang="ru-RU" sz="1350" dirty="0" err="1">
                <a:latin typeface="Arial" panose="020B0604020202020204" pitchFamily="34" charset="0"/>
                <a:cs typeface="Arial" panose="020B0604020202020204" pitchFamily="34" charset="0"/>
              </a:rPr>
              <a:t>болесть</a:t>
            </a:r>
            <a:r>
              <a:rPr lang="ru-RU" altLang="ru-RU" sz="1350" dirty="0">
                <a:latin typeface="Arial" panose="020B0604020202020204" pitchFamily="34" charset="0"/>
                <a:cs typeface="Arial" panose="020B0604020202020204" pitchFamily="34" charset="0"/>
              </a:rPr>
              <a:t> вдруг как рукой сняло; люди не шли, а как будто неслись; ничто не огорчало их, ничто не заставляло задуматься; и настоящее, и будущее -- все, казалось, так и отдавалось им в руки, вдруг... почти мгновенно! Еще вчера эта надоедливая приживалка так и мелькала перед глазами, так и чудилась возбужденному воображению, и вдруг... ничего!»-так начинается сказка М.Е. Салтыкова –Щедрина «Пропала совесть».</a:t>
            </a:r>
          </a:p>
          <a:p>
            <a:r>
              <a:rPr lang="ru-RU" altLang="ru-RU" sz="1350" dirty="0">
                <a:latin typeface="Arial" panose="020B0604020202020204" pitchFamily="34" charset="0"/>
                <a:cs typeface="Arial" panose="020B0604020202020204" pitchFamily="34" charset="0"/>
              </a:rPr>
              <a:t>Предположи, что произойдет, если «совесть» перестанет существовать в мире людей..</a:t>
            </a:r>
            <a:endParaRPr lang="ru-RU" altLang="ru-RU" sz="1050" dirty="0"/>
          </a:p>
        </p:txBody>
      </p:sp>
      <p:pic>
        <p:nvPicPr>
          <p:cNvPr id="39940" name="Picture 2" descr="&amp;Scy;&amp;acy;&amp;lcy;&amp;tcy;&amp;ycy;&amp;kcy;&amp;ocy;&amp;vcy;-&amp;SHCHcy;&amp;iecy;&amp;dcy;&amp;rcy;&amp;icy;&amp;ncy;.  &amp;Pcy;&amp;Rcy;&amp;Ocy;&amp;Pcy;&amp;Acy;&amp;Lcy;&amp;Acy; &amp;Scy;&amp;Ocy;&amp;Vcy;&amp;IEcy;&amp;Scy;&amp;Tcy;&amp;SOFTcy;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094" y="1863329"/>
            <a:ext cx="1322784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27179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Заголовок 4"/>
          <p:cNvSpPr>
            <a:spLocks noGrp="1"/>
          </p:cNvSpPr>
          <p:nvPr>
            <p:ph type="title"/>
          </p:nvPr>
        </p:nvSpPr>
        <p:spPr>
          <a:xfrm>
            <a:off x="1695450" y="969169"/>
            <a:ext cx="6400800" cy="1109663"/>
          </a:xfrm>
        </p:spPr>
        <p:txBody>
          <a:bodyPr/>
          <a:lstStyle/>
          <a:p>
            <a:r>
              <a:rPr lang="ru-RU" altLang="ru-RU" sz="2700" b="1" dirty="0">
                <a:latin typeface="Arial" panose="020B0604020202020204" pitchFamily="34" charset="0"/>
                <a:cs typeface="Arial" panose="020B0604020202020204" pitchFamily="34" charset="0"/>
              </a:rPr>
              <a:t>К уроку «Стыд, вина и извинение»</a:t>
            </a:r>
            <a:endParaRPr lang="ru-RU" altLang="ru-RU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4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331120" y="2078833"/>
            <a:ext cx="6103144" cy="1241822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Ты наверняка не раз слышал про угрызения совести.  Как и что она грызет? За что совесть может грызть? Напиши диалог с совестью и узнай у нее, что ее грызет. </a:t>
            </a:r>
          </a:p>
        </p:txBody>
      </p:sp>
      <p:pic>
        <p:nvPicPr>
          <p:cNvPr id="44036" name="Picture 2" descr="http://www.staratel.com/pictures/dali/best/pi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2" y="3537347"/>
            <a:ext cx="3348038" cy="2322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486346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Прямоугольник 4"/>
          <p:cNvSpPr>
            <a:spLocks noChangeArrowheads="1"/>
          </p:cNvSpPr>
          <p:nvPr/>
        </p:nvSpPr>
        <p:spPr bwMode="auto">
          <a:xfrm>
            <a:off x="3492104" y="1160860"/>
            <a:ext cx="4104084" cy="50783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  <a:cs typeface="Arial" panose="020B0604020202020204" pitchFamily="34" charset="0"/>
              </a:rPr>
              <a:t>Зрячую, духовную часть человека называют совестью. Эта духовная часть человека, совесть, действует так же, как стрелка компаса. Стрелка компаса двигается с места только тогда, когда тот, кто несёт её, сходит с того пути, который она показывает. То же и с совестью: она молчит, пока человек делает то, что должно. Но стоит человеку сойти с настоящего пути, и совесть показывает человеку, куда и насколько он сбился.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  <a:cs typeface="Arial" panose="020B0604020202020204" pitchFamily="34" charset="0"/>
              </a:rPr>
              <a:t>(Л. Толстой).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  <a:cs typeface="Arial" panose="020B0604020202020204" pitchFamily="34" charset="0"/>
              </a:rPr>
              <a:t>Стрелка компаса отклоняется от магнитных полюсов земли, а от чего, на ваш взгляд, откланяется совесть?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/>
          <a:srcRect l="2965" t="9576" r="5131"/>
          <a:stretch>
            <a:fillRect/>
          </a:stretch>
        </p:blipFill>
        <p:spPr bwMode="auto">
          <a:xfrm>
            <a:off x="1277634" y="1160749"/>
            <a:ext cx="1836204" cy="2237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92115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ъект 3"/>
          <p:cNvSpPr>
            <a:spLocks noGrp="1"/>
          </p:cNvSpPr>
          <p:nvPr>
            <p:ph idx="1"/>
          </p:nvPr>
        </p:nvSpPr>
        <p:spPr>
          <a:xfrm>
            <a:off x="1439467" y="1160861"/>
            <a:ext cx="6498431" cy="702469"/>
          </a:xfrm>
        </p:spPr>
        <p:txBody>
          <a:bodyPr>
            <a:noAutofit/>
          </a:bodyPr>
          <a:lstStyle/>
          <a:p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Слово Библия –греческое. </a:t>
            </a:r>
            <a:r>
              <a:rPr lang="el-GR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Βιβλία – 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книг</a:t>
            </a:r>
            <a:r>
              <a:rPr lang="ru-RU" altLang="ru-RU" sz="1800" u="sng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(множественное число). Библия писалась более тысячи лет разными людьми, на трех континентах. Почему же христиане переводят с греческого слово Библия в единственном числе и утверждают, что автор этой книги один. </a:t>
            </a:r>
          </a:p>
        </p:txBody>
      </p:sp>
      <p:pic>
        <p:nvPicPr>
          <p:cNvPr id="46083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748" y="3050959"/>
            <a:ext cx="3609975" cy="2511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5599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1601391" y="1052513"/>
            <a:ext cx="5829300" cy="857250"/>
          </a:xfrm>
        </p:spPr>
        <p:txBody>
          <a:bodyPr/>
          <a:lstStyle/>
          <a:p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Метод проблематизации</a:t>
            </a:r>
          </a:p>
        </p:txBody>
      </p:sp>
      <p:sp>
        <p:nvSpPr>
          <p:cNvPr id="47107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5997178" y="2294335"/>
            <a:ext cx="3146822" cy="4375547"/>
          </a:xfrm>
        </p:spPr>
        <p:txBody>
          <a:bodyPr/>
          <a:lstStyle/>
          <a:p>
            <a:r>
              <a:rPr lang="ru-RU" altLang="ru-RU" sz="1800">
                <a:latin typeface="Arial" panose="020B0604020202020204" pitchFamily="34" charset="0"/>
                <a:cs typeface="Arial" panose="020B0604020202020204" pitchFamily="34" charset="0"/>
              </a:rPr>
              <a:t>В одном из московских скверов есть необычная  скульптура.</a:t>
            </a:r>
          </a:p>
          <a:p>
            <a:r>
              <a:rPr lang="ru-RU" altLang="ru-RU" sz="1800">
                <a:latin typeface="Arial" panose="020B0604020202020204" pitchFamily="34" charset="0"/>
                <a:cs typeface="Arial" panose="020B0604020202020204" pitchFamily="34" charset="0"/>
              </a:rPr>
              <a:t>Предположите как она называется.</a:t>
            </a:r>
            <a:endParaRPr lang="ru-RU" altLang="ru-RU" sz="1500"/>
          </a:p>
        </p:txBody>
      </p:sp>
      <p:pic>
        <p:nvPicPr>
          <p:cNvPr id="4710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391" y="1970486"/>
            <a:ext cx="2876550" cy="3835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87651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547664" y="5100638"/>
            <a:ext cx="672345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350" dirty="0">
                <a:latin typeface="Arial" panose="020B0604020202020204" pitchFamily="34" charset="0"/>
                <a:cs typeface="Arial" panose="020B0604020202020204" pitchFamily="34" charset="0"/>
              </a:rPr>
              <a:t>Почему плохо быть равнодушным? Приведите примеры неравнодушного поведения людей в сложных или опасных ситуациях из литературных произведений, из своего жизненного опыта.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350" dirty="0">
                <a:latin typeface="Arial" panose="020B0604020202020204" pitchFamily="34" charset="0"/>
                <a:cs typeface="Arial" panose="020B0604020202020204" pitchFamily="34" charset="0"/>
              </a:rPr>
              <a:t>Какая христианская заповедь учит людей быть неравнодушными?</a:t>
            </a:r>
          </a:p>
        </p:txBody>
      </p:sp>
      <p:pic>
        <p:nvPicPr>
          <p:cNvPr id="48131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916783"/>
            <a:ext cx="6554390" cy="418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4314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1588411" y="982862"/>
            <a:ext cx="6400800" cy="400050"/>
          </a:xfrm>
        </p:spPr>
        <p:txBody>
          <a:bodyPr>
            <a:normAutofit fontScale="90000"/>
          </a:bodyPr>
          <a:lstStyle/>
          <a:p>
            <a:r>
              <a:rPr lang="ru-RU" altLang="ru-RU" sz="2700" dirty="0">
                <a:latin typeface="Arial" panose="020B0604020202020204" pitchFamily="34" charset="0"/>
                <a:cs typeface="Arial" panose="020B0604020202020204" pitchFamily="34" charset="0"/>
              </a:rPr>
              <a:t>Скульптура</a:t>
            </a:r>
          </a:p>
        </p:txBody>
      </p:sp>
      <p:sp>
        <p:nvSpPr>
          <p:cNvPr id="50179" name="Объект 2"/>
          <p:cNvSpPr>
            <a:spLocks noGrp="1"/>
          </p:cNvSpPr>
          <p:nvPr>
            <p:ph idx="1"/>
          </p:nvPr>
        </p:nvSpPr>
        <p:spPr>
          <a:xfrm>
            <a:off x="1395413" y="1668066"/>
            <a:ext cx="6000750" cy="1428750"/>
          </a:xfrm>
        </p:spPr>
        <p:txBody>
          <a:bodyPr/>
          <a:lstStyle/>
          <a:p>
            <a:r>
              <a:rPr lang="ru-RU" altLang="ru-RU" sz="1500"/>
              <a:t>	</a:t>
            </a:r>
            <a:r>
              <a:rPr lang="ru-RU" altLang="ru-RU" sz="1500">
                <a:latin typeface="Arial" panose="020B0604020202020204" pitchFamily="34" charset="0"/>
                <a:cs typeface="Arial" panose="020B0604020202020204" pitchFamily="34" charset="0"/>
              </a:rPr>
              <a:t>На территории Всероссийского Выставочного центра в Москве стоит знаменитый фонтан «Дружба народов». А как мог бы выглядеть фонтан «Семья», нарисуй его или изобрази с помощью друзей. Какую главную идею вы хотели передать этим образом?</a:t>
            </a:r>
          </a:p>
        </p:txBody>
      </p:sp>
      <p:pic>
        <p:nvPicPr>
          <p:cNvPr id="50180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7"/>
          <a:stretch>
            <a:fillRect/>
          </a:stretch>
        </p:blipFill>
        <p:spPr bwMode="auto">
          <a:xfrm>
            <a:off x="1602158" y="3149701"/>
            <a:ext cx="4117181" cy="2625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868144" y="2780929"/>
            <a:ext cx="1998316" cy="325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i="1" dirty="0"/>
              <a:t>Учитель называет понятие, действие или явление. Объединив  учащихся класса в несколько групп, он предлагает  представителям каждой группы через минуту представить его в виде скульптуры. Обсуждение:</a:t>
            </a:r>
          </a:p>
          <a:p>
            <a:pPr>
              <a:spcBef>
                <a:spcPct val="0"/>
              </a:spcBef>
            </a:pPr>
            <a:r>
              <a:rPr lang="ru-RU" altLang="ru-RU" sz="1200" i="1" dirty="0"/>
              <a:t>Как названное понятие представлено группой?</a:t>
            </a:r>
          </a:p>
          <a:p>
            <a:pPr>
              <a:spcBef>
                <a:spcPct val="0"/>
              </a:spcBef>
            </a:pPr>
            <a:r>
              <a:rPr lang="ru-RU" altLang="ru-RU" sz="1200" i="1" dirty="0"/>
              <a:t>С помощью чего его передали учащиеся?</a:t>
            </a:r>
          </a:p>
          <a:p>
            <a:pPr>
              <a:spcBef>
                <a:spcPct val="0"/>
              </a:spcBef>
            </a:pPr>
            <a:r>
              <a:rPr lang="ru-RU" altLang="ru-RU" sz="1200" i="1" dirty="0"/>
              <a:t>Какие признаки понятия им удалось передать?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51779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Неоднозначность;</a:t>
            </a:r>
          </a:p>
          <a:p>
            <a:r>
              <a:rPr lang="ru-RU" dirty="0" smtClean="0"/>
              <a:t>Нестабильность;</a:t>
            </a:r>
          </a:p>
          <a:p>
            <a:r>
              <a:rPr lang="ru-RU" dirty="0" smtClean="0"/>
              <a:t>Хаотичность;</a:t>
            </a:r>
          </a:p>
          <a:p>
            <a:r>
              <a:rPr lang="ru-RU" dirty="0" err="1" smtClean="0"/>
              <a:t>Плюралистичность</a:t>
            </a:r>
            <a:r>
              <a:rPr lang="ru-RU" dirty="0" smtClean="0"/>
              <a:t>…</a:t>
            </a:r>
            <a:endParaRPr lang="ru-RU" dirty="0"/>
          </a:p>
        </p:txBody>
      </p:sp>
      <p:pic>
        <p:nvPicPr>
          <p:cNvPr id="1026" name="Picture 2" descr="&amp;SHcy;&amp;kcy;&amp;ocy;&amp;lcy;&amp;softcy;&amp;ncy;&amp;ycy;&amp;jcy; &amp;Ucy;&amp;ncy;&amp;icy;&amp;vcy;&amp;iecy;&amp;rcy;&amp;scy;&amp;icy;&amp;tcy;&amp;iecy;&amp;tcy;. &amp;Fcy;&amp;ocy;&amp;tcy;&amp;ocy;&amp;gcy;&amp;acy;&amp;lcy;&amp;iecy;&amp;rcy;&amp;iecy;&amp;yacy; : &amp;Pcy;&amp;ocy;&amp;rcy;&amp;tcy;&amp;rcy;&amp;iecy;&amp;tcy; : &amp;Kcy;&amp;rcy;&amp;ocy;&amp;khcy;&amp;acy; &amp;scy;&amp;ycy;&amp;ncy; &amp;kcy; &amp;ocy;&amp;tcy;&amp;tscy;&amp;ucy; &amp;pcy;&amp;rcy;&amp;icy;&amp;shcy;&amp;iecy;&amp;lcy;....&amp;icy; &amp;scy;&amp;pcy;&amp;rcy;&amp;ocy;&amp;scy;&amp;icy;&amp;lcy;&amp;acy; &amp;kcy;&amp;rcy;&amp;ocy;&amp;khcy;&amp;acy;.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2" b="4999"/>
          <a:stretch/>
        </p:blipFill>
        <p:spPr bwMode="auto">
          <a:xfrm>
            <a:off x="4875114" y="548680"/>
            <a:ext cx="3625601" cy="273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8839" y="3717032"/>
            <a:ext cx="3651876" cy="296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4505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>
          <a:xfrm>
            <a:off x="1385887" y="1107281"/>
            <a:ext cx="6157913" cy="615554"/>
          </a:xfrm>
        </p:spPr>
        <p:txBody>
          <a:bodyPr>
            <a:normAutofit fontScale="90000"/>
          </a:bodyPr>
          <a:lstStyle/>
          <a:p>
            <a:r>
              <a:rPr lang="ru-RU" altLang="ru-RU" sz="2700" b="1"/>
              <a:t>«Разговор с Родиной»</a:t>
            </a:r>
            <a:r>
              <a:rPr lang="ru-RU" altLang="ru-RU" sz="2700"/>
              <a:t/>
            </a:r>
            <a:br>
              <a:rPr lang="ru-RU" altLang="ru-RU" sz="2700"/>
            </a:br>
            <a:endParaRPr lang="ru-RU" altLang="ru-RU" sz="2700"/>
          </a:p>
        </p:txBody>
      </p:sp>
      <p:sp>
        <p:nvSpPr>
          <p:cNvPr id="51203" name="Прямоугольник 2"/>
          <p:cNvSpPr>
            <a:spLocks noChangeArrowheads="1"/>
          </p:cNvSpPr>
          <p:nvPr/>
        </p:nvSpPr>
        <p:spPr bwMode="auto">
          <a:xfrm>
            <a:off x="1439467" y="4131469"/>
            <a:ext cx="577929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/>
              <a:t>Поделить детей на группы и попросите их представить, что они разговаривают с Родиной. Дети придумывают 3 вопроса самых важных и ответы. Все ответы детей обсуждаются и склеиваются в книгу : Разговор с Родиной»</a:t>
            </a:r>
          </a:p>
        </p:txBody>
      </p:sp>
      <p:pic>
        <p:nvPicPr>
          <p:cNvPr id="51204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981" y="1853803"/>
            <a:ext cx="2862263" cy="214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3509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>
          <a:xfrm>
            <a:off x="1371600" y="914400"/>
            <a:ext cx="6400800" cy="948929"/>
          </a:xfrm>
        </p:spPr>
        <p:txBody>
          <a:bodyPr/>
          <a:lstStyle/>
          <a:p>
            <a:r>
              <a:rPr lang="ru-RU" altLang="ru-RU" sz="2700" dirty="0">
                <a:latin typeface="Arial" panose="020B0604020202020204" pitchFamily="34" charset="0"/>
                <a:cs typeface="Arial" panose="020B0604020202020204" pitchFamily="34" charset="0"/>
              </a:rPr>
              <a:t>Методы обмена деятельностями</a:t>
            </a:r>
            <a:br>
              <a:rPr lang="ru-RU" altLang="ru-RU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«1 х 2 х 4 »</a:t>
            </a:r>
          </a:p>
        </p:txBody>
      </p:sp>
      <p:sp>
        <p:nvSpPr>
          <p:cNvPr id="52227" name="Объект 2"/>
          <p:cNvSpPr>
            <a:spLocks noGrp="1"/>
          </p:cNvSpPr>
          <p:nvPr>
            <p:ph idx="1"/>
          </p:nvPr>
        </p:nvSpPr>
        <p:spPr>
          <a:xfrm>
            <a:off x="1712705" y="1863330"/>
            <a:ext cx="6066235" cy="3913585"/>
          </a:xfrm>
        </p:spPr>
        <p:txBody>
          <a:bodyPr>
            <a:normAutofit fontScale="62500" lnSpcReduction="20000"/>
          </a:bodyPr>
          <a:lstStyle/>
          <a:p>
            <a:pPr marL="0">
              <a:spcBef>
                <a:spcPct val="0"/>
              </a:spcBef>
            </a:pPr>
            <a:r>
              <a:rPr lang="ru-RU" altLang="ru-RU" sz="1950" dirty="0">
                <a:latin typeface="Arial" panose="020B0604020202020204" pitchFamily="34" charset="0"/>
                <a:cs typeface="Arial" panose="020B0604020202020204" pitchFamily="34" charset="0"/>
              </a:rPr>
              <a:t>Метод позволяет:</a:t>
            </a:r>
            <a:br>
              <a:rPr lang="ru-RU" altLang="ru-RU" sz="19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950" dirty="0">
                <a:latin typeface="Arial" panose="020B0604020202020204" pitchFamily="34" charset="0"/>
                <a:cs typeface="Arial" panose="020B0604020202020204" pitchFamily="34" charset="0"/>
              </a:rPr>
              <a:t>• обсудить вопрос, проблему с различных позиций;</a:t>
            </a:r>
            <a:br>
              <a:rPr lang="ru-RU" altLang="ru-RU" sz="19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950" dirty="0">
                <a:latin typeface="Arial" panose="020B0604020202020204" pitchFamily="34" charset="0"/>
                <a:cs typeface="Arial" panose="020B0604020202020204" pitchFamily="34" charset="0"/>
              </a:rPr>
              <a:t>• совместить индивидуальную и групповую работу на занятии;</a:t>
            </a:r>
            <a:br>
              <a:rPr lang="ru-RU" altLang="ru-RU" sz="19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950" dirty="0">
                <a:latin typeface="Arial" panose="020B0604020202020204" pitchFamily="34" charset="0"/>
                <a:cs typeface="Arial" panose="020B0604020202020204" pitchFamily="34" charset="0"/>
              </a:rPr>
              <a:t>• развить умение учащихся принимать групповое решение.</a:t>
            </a:r>
            <a:br>
              <a:rPr lang="ru-RU" altLang="ru-RU" sz="19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950" dirty="0">
                <a:latin typeface="Arial" panose="020B0604020202020204" pitchFamily="34" charset="0"/>
                <a:cs typeface="Arial" panose="020B0604020202020204" pitchFamily="34" charset="0"/>
              </a:rPr>
              <a:t>Подготовка и проведение</a:t>
            </a:r>
            <a:br>
              <a:rPr lang="ru-RU" altLang="ru-RU" sz="19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950" dirty="0">
                <a:latin typeface="Arial" panose="020B0604020202020204" pitchFamily="34" charset="0"/>
                <a:cs typeface="Arial" panose="020B0604020202020204" pitchFamily="34" charset="0"/>
              </a:rPr>
              <a:t>1. Педагог предлагает каждому учащемуся взять один лист бумаги (формат А4), записать задание и подумать определенное время над ответом. Ответ записывают на листе под вопросом. В качестве примера может служить следующее задание педагога: «Определите три основных, на ваш взгляд,  признака трудолюбивого человека».</a:t>
            </a:r>
            <a:br>
              <a:rPr lang="ru-RU" altLang="ru-RU" sz="19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950" dirty="0">
                <a:latin typeface="Arial" panose="020B0604020202020204" pitchFamily="34" charset="0"/>
                <a:cs typeface="Arial" panose="020B0604020202020204" pitchFamily="34" charset="0"/>
              </a:rPr>
              <a:t>2. Учащиеся, завершив индивидуальную работу, по просьбе педагога рассчитываются на первый-десятый (если в группе 20 учащихся) и объединяются в пары по схеме: «первый номер» с «первым», «второй» со «вторым» и т. д. Затем учащиеся в парах знакомят друг друга с результатами своей работы и пытаются, согласовав свои решения, найти общий ответ. Например, им необходимо составить путем обсуждения и дискуссии новый список отличий трудолюбивого человека. Список может включать прежние наработки учащихся или быть принципиально новым.</a:t>
            </a:r>
            <a:br>
              <a:rPr lang="ru-RU" altLang="ru-RU" sz="19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950" dirty="0">
                <a:latin typeface="Arial" panose="020B0604020202020204" pitchFamily="34" charset="0"/>
                <a:cs typeface="Arial" panose="020B0604020202020204" pitchFamily="34" charset="0"/>
              </a:rPr>
              <a:t>3. Завершив работу по парам, учащиеся объединяются в «четверки», чтобы обсудить результаты, получившиеся в парах и выработать новое решение (составить на основе своих списков определение понятию «трудолюбие»).</a:t>
            </a:r>
            <a:r>
              <a:rPr lang="ru-RU" altLang="ru-RU" sz="1200" dirty="0"/>
              <a:t/>
            </a:r>
            <a:br>
              <a:rPr lang="ru-RU" altLang="ru-RU" sz="1200" dirty="0"/>
            </a:br>
            <a:r>
              <a:rPr lang="ru-RU" altLang="ru-RU" sz="1200" dirty="0"/>
              <a:t/>
            </a:r>
            <a:br>
              <a:rPr lang="ru-RU" altLang="ru-RU" sz="1200" dirty="0"/>
            </a:br>
            <a:r>
              <a:rPr lang="ru-RU" altLang="ru-RU" sz="1200" dirty="0"/>
              <a:t/>
            </a:r>
            <a:br>
              <a:rPr lang="ru-RU" altLang="ru-RU" sz="1200" dirty="0"/>
            </a:br>
            <a:r>
              <a:rPr lang="ru-RU" altLang="ru-RU" sz="1200" dirty="0"/>
              <a:t/>
            </a:r>
            <a:br>
              <a:rPr lang="ru-RU" altLang="ru-RU" sz="1200" dirty="0"/>
            </a:br>
            <a:endParaRPr lang="ru-RU" altLang="ru-RU" sz="1200" dirty="0"/>
          </a:p>
        </p:txBody>
      </p:sp>
    </p:spTree>
    <p:extLst>
      <p:ext uri="{BB962C8B-B14F-4D97-AF65-F5344CB8AC3E}">
        <p14:creationId xmlns:p14="http://schemas.microsoft.com/office/powerpoint/2010/main" val="24492663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4690626" cy="377911"/>
          </a:xfrm>
        </p:spPr>
        <p:txBody>
          <a:bodyPr>
            <a:normAutofit fontScale="90000"/>
          </a:bodyPr>
          <a:lstStyle/>
          <a:p>
            <a:r>
              <a:rPr lang="ru-RU" altLang="ru-RU" sz="2700" dirty="0">
                <a:latin typeface="Arial" panose="020B0604020202020204" pitchFamily="34" charset="0"/>
                <a:cs typeface="Arial" panose="020B0604020202020204" pitchFamily="34" charset="0"/>
              </a:rPr>
              <a:t>Метод «четыре угла»</a:t>
            </a:r>
          </a:p>
        </p:txBody>
      </p:sp>
      <p:sp>
        <p:nvSpPr>
          <p:cNvPr id="53251" name="Объект 2"/>
          <p:cNvSpPr>
            <a:spLocks noGrp="1"/>
          </p:cNvSpPr>
          <p:nvPr>
            <p:ph idx="1"/>
          </p:nvPr>
        </p:nvSpPr>
        <p:spPr>
          <a:xfrm>
            <a:off x="528414" y="980728"/>
            <a:ext cx="6419850" cy="2883694"/>
          </a:xfrm>
        </p:spPr>
        <p:txBody>
          <a:bodyPr>
            <a:noAutofit/>
          </a:bodyPr>
          <a:lstStyle/>
          <a:p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основе метода: свобода выбора, </a:t>
            </a:r>
            <a:r>
              <a:rPr lang="ru-RU" alt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смыслотворчество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мыследеятельность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4 цветных листа прикрепляются в углы классной комнаты, так, чтобы все видели.</a:t>
            </a:r>
          </a:p>
          <a:p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Система вопросов (7-10) с вариантами ответов-выборов.</a:t>
            </a:r>
          </a:p>
          <a:p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Каждому из вас предлагается ответить на вопросы, делая тот или иной выбор;</a:t>
            </a:r>
          </a:p>
          <a:p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Сделав выбор, вам необходимо пройти к тому цвету, который соответствует сделанному вами выбору;</a:t>
            </a:r>
          </a:p>
          <a:p>
            <a:pPr marL="68580" indent="0">
              <a:buNone/>
            </a:pPr>
            <a:endParaRPr lang="ru-RU" altLang="ru-RU" sz="2400" dirty="0"/>
          </a:p>
        </p:txBody>
      </p:sp>
      <p:pic>
        <p:nvPicPr>
          <p:cNvPr id="53252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74785"/>
            <a:ext cx="1907381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10208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11960" y="580483"/>
            <a:ext cx="275391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350" dirty="0">
                <a:latin typeface="Arial" panose="020B0604020202020204" pitchFamily="34" charset="0"/>
              </a:rPr>
              <a:t>1</a:t>
            </a:r>
            <a:r>
              <a:rPr lang="ru-RU" altLang="ru-RU" sz="1350" dirty="0">
                <a:solidFill>
                  <a:schemeClr val="bg1"/>
                </a:solidFill>
                <a:latin typeface="Arial" panose="020B0604020202020204" pitchFamily="34" charset="0"/>
              </a:rPr>
              <a:t>. </a:t>
            </a:r>
            <a:r>
              <a:rPr lang="ru-RU" altLang="ru-RU" sz="1350" dirty="0">
                <a:latin typeface="Arial" panose="020B0604020202020204" pitchFamily="34" charset="0"/>
              </a:rPr>
              <a:t>Что вы видите?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11960" y="1055571"/>
            <a:ext cx="254198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350" dirty="0">
                <a:latin typeface="Arial" panose="020B0604020202020204" pitchFamily="34" charset="0"/>
              </a:rPr>
              <a:t>2. А  что еще? Кто видит что-то другое?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231324" y="1706931"/>
            <a:ext cx="270391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350" dirty="0">
                <a:latin typeface="Arial" panose="020B0604020202020204" pitchFamily="34" charset="0"/>
              </a:rPr>
              <a:t>3.Что происходит на этой картине?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240809" y="2306247"/>
            <a:ext cx="2812256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350" dirty="0">
                <a:latin typeface="Arial" panose="020B0604020202020204" pitchFamily="34" charset="0"/>
              </a:rPr>
              <a:t>4. Что ты тут видишь такое, что позволяет тебе так утверждать? Что заставляет тебя так думать?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312286" y="3167197"/>
            <a:ext cx="254198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350" dirty="0">
                <a:latin typeface="Arial" panose="020B0604020202020204" pitchFamily="34" charset="0"/>
              </a:rPr>
              <a:t>5.Кто этот человек?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294387" y="3552678"/>
            <a:ext cx="27051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350" dirty="0">
                <a:latin typeface="Arial" panose="020B0604020202020204" pitchFamily="34" charset="0"/>
              </a:rPr>
              <a:t>6. Где и когда это происходит?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349156" y="3968019"/>
            <a:ext cx="2703909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350" dirty="0">
                <a:latin typeface="Arial" panose="020B0604020202020204" pitchFamily="34" charset="0"/>
              </a:rPr>
              <a:t>7.Что, как  вам кажется заинтересовало художника в этом сюжете?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350" dirty="0">
                <a:latin typeface="Arial" panose="020B0604020202020204" pitchFamily="34" charset="0"/>
              </a:rPr>
              <a:t>8.Что видно на картине, а о чем мы можем только догадываться?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329448" y="5450924"/>
            <a:ext cx="261342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350" dirty="0">
                <a:latin typeface="Arial" panose="020B0604020202020204" pitchFamily="34" charset="0"/>
              </a:rPr>
              <a:t>9. Каков смысл происходящего?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375944" y="6041986"/>
            <a:ext cx="265033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350" dirty="0">
                <a:latin typeface="Arial" panose="020B0604020202020204" pitchFamily="34" charset="0"/>
              </a:rPr>
              <a:t>10..Как бы  вы назвали эту картину?</a:t>
            </a:r>
          </a:p>
        </p:txBody>
      </p:sp>
      <p:pic>
        <p:nvPicPr>
          <p:cNvPr id="645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61248"/>
            <a:ext cx="3321844" cy="3506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6" name="Прямоугольник 16"/>
          <p:cNvSpPr>
            <a:spLocks noChangeArrowheads="1"/>
          </p:cNvSpPr>
          <p:nvPr/>
        </p:nvSpPr>
        <p:spPr bwMode="auto">
          <a:xfrm>
            <a:off x="504404" y="5704839"/>
            <a:ext cx="3429000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350" dirty="0">
                <a:latin typeface="Arial" panose="020B0604020202020204" pitchFamily="34" charset="0"/>
                <a:cs typeface="Arial" panose="020B0604020202020204" pitchFamily="34" charset="0"/>
              </a:rPr>
              <a:t>Михаил Васильевич Нестеров.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350" dirty="0">
                <a:latin typeface="Arial" panose="020B0604020202020204" pitchFamily="34" charset="0"/>
                <a:cs typeface="Arial" panose="020B0604020202020204" pitchFamily="34" charset="0"/>
              </a:rPr>
              <a:t>Старец. Раб Божий Авраамий. 1914-1916</a:t>
            </a:r>
          </a:p>
        </p:txBody>
      </p:sp>
      <p:sp>
        <p:nvSpPr>
          <p:cNvPr id="64525" name="TextBox 14"/>
          <p:cNvSpPr txBox="1">
            <a:spLocks noChangeArrowheads="1"/>
          </p:cNvSpPr>
          <p:nvPr/>
        </p:nvSpPr>
        <p:spPr bwMode="auto">
          <a:xfrm>
            <a:off x="611560" y="730798"/>
            <a:ext cx="321349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700" b="1">
                <a:latin typeface="Arial" panose="020B0604020202020204" pitchFamily="34" charset="0"/>
              </a:rPr>
              <a:t>ОБРАЗ И МЫСЛЬ</a:t>
            </a:r>
          </a:p>
        </p:txBody>
      </p:sp>
    </p:spTree>
    <p:extLst>
      <p:ext uri="{BB962C8B-B14F-4D97-AF65-F5344CB8AC3E}">
        <p14:creationId xmlns:p14="http://schemas.microsoft.com/office/powerpoint/2010/main" val="42021913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7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7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7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7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7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7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6" grpId="0"/>
      <p:bldP spid="18" grpId="0"/>
      <p:bldP spid="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Прямоугольник 4"/>
          <p:cNvSpPr>
            <a:spLocks noChangeArrowheads="1"/>
          </p:cNvSpPr>
          <p:nvPr/>
        </p:nvSpPr>
        <p:spPr bwMode="auto">
          <a:xfrm>
            <a:off x="567271" y="1196752"/>
            <a:ext cx="6894190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/>
              <a:t>В одном саду рос кедр. С каждым годом он мужал и становился всё выше и краше. Его пышная крона царственно возвышалась над остальными деревьями и отбрасывала на них густую тень. Но чем больше он разрастался и тянулся вверх, тем сильнее в нём росло непомерное высокомерие. С презреньем поглядывая на всех свысока, однажды он повелительно крикнул: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 dirty="0"/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/>
              <a:t>— Уберите прочь этот жалкий </a:t>
            </a:r>
            <a:r>
              <a:rPr lang="ru-RU" altLang="ru-RU" sz="1400" dirty="0" err="1"/>
              <a:t>орёшник</a:t>
            </a:r>
            <a:r>
              <a:rPr lang="ru-RU" altLang="ru-RU" sz="1400" dirty="0"/>
              <a:t>! — И дерево было срублено под корень.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 dirty="0"/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/>
              <a:t>— Освободите меня от соседства несносной смоковницы! Она докучает мне своим глупым видом, — приказал в другой раз капризный кедр, и смоковницу постигла та же участь.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 dirty="0"/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/>
              <a:t>Довольный собой, горделиво покачивая ветвями, спесивый красавец никак не унимался: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 dirty="0"/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/>
              <a:t>— Очистите вокруг меня место от старых груш и яблонь! — и деревья пошли на дрова.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 dirty="0"/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/>
              <a:t>Так неугомонный кедр повелел истребить одно за другим все деревья, став полновластным хозяином в саду, от былой красы которого остались одни пни.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 dirty="0"/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/>
              <a:t>Но однажды разразился сильный ураган. Зазнавшийся кедр изо всех сил противился ему, крепко держась за землю мощными корнями. А ветер, не встретив на своём пути других деревьев, беспрепятственно набрасывался на одиноко стоящего красавца, нещадно ломая, круша и пригибая его книзу. Наконец истерзанный кедр не выдержал яростных ударов, треснул и повалился наземь. </a:t>
            </a:r>
          </a:p>
        </p:txBody>
      </p:sp>
      <p:sp>
        <p:nvSpPr>
          <p:cNvPr id="66563" name="Заголовок 5"/>
          <p:cNvSpPr>
            <a:spLocks noGrp="1"/>
          </p:cNvSpPr>
          <p:nvPr>
            <p:ph type="title"/>
          </p:nvPr>
        </p:nvSpPr>
        <p:spPr>
          <a:xfrm>
            <a:off x="611560" y="29154"/>
            <a:ext cx="3402806" cy="915591"/>
          </a:xfrm>
        </p:spPr>
        <p:txBody>
          <a:bodyPr>
            <a:noAutofit/>
          </a:bodyPr>
          <a:lstStyle/>
          <a:p>
            <a:r>
              <a:rPr lang="ru-RU" alt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Притча Леонардо да Винчи</a:t>
            </a:r>
          </a:p>
        </p:txBody>
      </p:sp>
      <p:pic>
        <p:nvPicPr>
          <p:cNvPr id="6656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385" y="29154"/>
            <a:ext cx="1680970" cy="1167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99609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357166"/>
            <a:ext cx="7715304" cy="121444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chemeClr val="tx2">
                    <a:lumMod val="90000"/>
                  </a:schemeClr>
                </a:solidFill>
              </a:rPr>
              <a:t>Спасибо за внимание</a:t>
            </a:r>
            <a:endParaRPr lang="ru-RU" sz="6000" b="1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5" name="Рисунок 4" descr="школьники дружа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1772816"/>
            <a:ext cx="5643602" cy="4655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04862"/>
            <a:ext cx="7620000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860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695325"/>
            <a:ext cx="7620000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470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764704"/>
            <a:ext cx="8229486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7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76672"/>
            <a:ext cx="7620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244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24744"/>
            <a:ext cx="8373023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095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4108" y="1052736"/>
            <a:ext cx="6108222" cy="972108"/>
          </a:xfrm>
        </p:spPr>
        <p:txBody>
          <a:bodyPr>
            <a:normAutofit fontScale="90000"/>
          </a:bodyPr>
          <a:lstStyle/>
          <a:p>
            <a:r>
              <a:rPr lang="ru-RU" dirty="0"/>
              <a:t>Ценность как многоуровневая система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77634" y="2096598"/>
            <a:ext cx="1946616" cy="3618402"/>
          </a:xfrm>
        </p:spPr>
        <p:txBody>
          <a:bodyPr>
            <a:noAutofit/>
          </a:bodyPr>
          <a:lstStyle/>
          <a:p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Идеал</a:t>
            </a:r>
          </a:p>
          <a:p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Норма</a:t>
            </a:r>
          </a:p>
          <a:p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Принцип</a:t>
            </a:r>
          </a:p>
          <a:p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</a:p>
          <a:p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Отношение</a:t>
            </a:r>
          </a:p>
          <a:p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Значение</a:t>
            </a:r>
            <a:endParaRPr lang="ru-RU" sz="15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005826" y="2025658"/>
            <a:ext cx="4752528" cy="3904152"/>
          </a:xfrm>
        </p:spPr>
        <p:txBody>
          <a:bodyPr>
            <a:noAutofit/>
          </a:bodyPr>
          <a:lstStyle/>
          <a:p>
            <a:r>
              <a:rPr lang="ru-RU" sz="1350" dirty="0">
                <a:latin typeface="Arial" panose="020B0604020202020204" pitchFamily="34" charset="0"/>
                <a:cs typeface="Arial" panose="020B0604020202020204" pitchFamily="34" charset="0"/>
              </a:rPr>
              <a:t>Совершенный образ, определяющий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50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деятельность человека;</a:t>
            </a:r>
          </a:p>
          <a:p>
            <a:endParaRPr lang="ru-RU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50" dirty="0">
                <a:latin typeface="Arial" panose="020B0604020202020204" pitchFamily="34" charset="0"/>
                <a:cs typeface="Arial" panose="020B0604020202020204" pitchFamily="34" charset="0"/>
              </a:rPr>
              <a:t>Внутренне принимаемое обязательство;</a:t>
            </a:r>
          </a:p>
          <a:p>
            <a:endParaRPr lang="ru-RU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50" dirty="0">
                <a:latin typeface="Arial" panose="020B0604020202020204" pitchFamily="34" charset="0"/>
                <a:cs typeface="Arial" panose="020B0604020202020204" pitchFamily="34" charset="0"/>
              </a:rPr>
              <a:t>Руководящая идея, основное правило 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350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деятельности;</a:t>
            </a:r>
          </a:p>
          <a:p>
            <a:endParaRPr lang="ru-RU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50" dirty="0">
                <a:latin typeface="Arial" panose="020B0604020202020204" pitchFamily="34" charset="0"/>
                <a:cs typeface="Arial" panose="020B0604020202020204" pitchFamily="34" charset="0"/>
              </a:rPr>
              <a:t>Предвосхищение результата, механизм интеграции действий человека, приводящий их в систему и определяющий направление действий человека;</a:t>
            </a:r>
          </a:p>
          <a:p>
            <a:endParaRPr lang="ru-RU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50" dirty="0">
                <a:latin typeface="Arial" panose="020B0604020202020204" pitchFamily="34" charset="0"/>
                <a:cs typeface="Arial" panose="020B0604020202020204" pitchFamily="34" charset="0"/>
              </a:rPr>
              <a:t>Оценивание явления в системе;</a:t>
            </a:r>
          </a:p>
          <a:p>
            <a:r>
              <a:rPr lang="ru-RU" sz="135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50" dirty="0">
                <a:latin typeface="Arial" panose="020B0604020202020204" pitchFamily="34" charset="0"/>
                <a:cs typeface="Arial" panose="020B0604020202020204" pitchFamily="34" charset="0"/>
              </a:rPr>
              <a:t>Определение смысла, благодаря которому 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ru-RU" sz="1350" dirty="0">
                <a:latin typeface="Arial" panose="020B0604020202020204" pitchFamily="34" charset="0"/>
                <a:cs typeface="Arial" panose="020B0604020202020204" pitchFamily="34" charset="0"/>
              </a:rPr>
              <a:t>происходит оценивание</a:t>
            </a:r>
          </a:p>
        </p:txBody>
      </p:sp>
    </p:spTree>
    <p:extLst>
      <p:ext uri="{BB962C8B-B14F-4D97-AF65-F5344CB8AC3E}">
        <p14:creationId xmlns:p14="http://schemas.microsoft.com/office/powerpoint/2010/main" val="35725734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617</TotalTime>
  <Words>1429</Words>
  <Application>Microsoft Office PowerPoint</Application>
  <PresentationFormat>Экран (4:3)</PresentationFormat>
  <Paragraphs>151</Paragraphs>
  <Slides>35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4" baseType="lpstr">
      <vt:lpstr>Arial</vt:lpstr>
      <vt:lpstr>Calibri</vt:lpstr>
      <vt:lpstr>Consolas</vt:lpstr>
      <vt:lpstr>Corbel</vt:lpstr>
      <vt:lpstr>Times New Roman</vt:lpstr>
      <vt:lpstr>Wingdings</vt:lpstr>
      <vt:lpstr>Wingdings 2</vt:lpstr>
      <vt:lpstr>Wingdings 3</vt:lpstr>
      <vt:lpstr>Метро</vt:lpstr>
      <vt:lpstr>формирование ценностных ориентаций младших школьников на уроках Орксэ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Ценность как многоуровневая система</vt:lpstr>
      <vt:lpstr>Ценности – это: </vt:lpstr>
      <vt:lpstr>Ценности имеют две формы существования: </vt:lpstr>
      <vt:lpstr>Ценностные ориентации </vt:lpstr>
      <vt:lpstr>Презентация PowerPoint</vt:lpstr>
      <vt:lpstr>1 фаза - присвоение ценностей общества личностью   </vt:lpstr>
      <vt:lpstr>2 фаза - преобразование личности на основе присвоения ценностей</vt:lpstr>
      <vt:lpstr>3 фаза - прогноз, целеполагание, проектирование, что обеспечивает формирование «образа будущего»</vt:lpstr>
      <vt:lpstr>Презентация PowerPoint</vt:lpstr>
      <vt:lpstr>Презентация PowerPoint</vt:lpstr>
      <vt:lpstr>Существующие методики:</vt:lpstr>
      <vt:lpstr>Распределение показателей воспитанности испытуемых: </vt:lpstr>
      <vt:lpstr>Презентация PowerPoint</vt:lpstr>
      <vt:lpstr>Основные принципы</vt:lpstr>
      <vt:lpstr>Удивляй! Удивление - начальная фаза развития познавательного интереса. </vt:lpstr>
      <vt:lpstr>К уроку «Стыд, вина и извинение»</vt:lpstr>
      <vt:lpstr>Презентация PowerPoint</vt:lpstr>
      <vt:lpstr>Презентация PowerPoint</vt:lpstr>
      <vt:lpstr>Метод проблематизации</vt:lpstr>
      <vt:lpstr>Презентация PowerPoint</vt:lpstr>
      <vt:lpstr>Скульптура</vt:lpstr>
      <vt:lpstr>«Разговор с Родиной» </vt:lpstr>
      <vt:lpstr>Методы обмена деятельностями  «1 х 2 х 4 »</vt:lpstr>
      <vt:lpstr>Метод «четыре угла»</vt:lpstr>
      <vt:lpstr>Презентация PowerPoint</vt:lpstr>
      <vt:lpstr>Притча Леонардо да Винчи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ценностных ориентаций младших школьников</dc:title>
  <dc:creator>Админ</dc:creator>
  <cp:lastModifiedBy>Елена Дымина</cp:lastModifiedBy>
  <cp:revision>74</cp:revision>
  <dcterms:created xsi:type="dcterms:W3CDTF">2012-01-21T08:55:53Z</dcterms:created>
  <dcterms:modified xsi:type="dcterms:W3CDTF">2014-09-24T04:19:02Z</dcterms:modified>
</cp:coreProperties>
</file>